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9" r:id="rId8"/>
    <p:sldId id="263" r:id="rId9"/>
    <p:sldId id="262" r:id="rId10"/>
    <p:sldId id="264" r:id="rId11"/>
    <p:sldId id="265" r:id="rId12"/>
    <p:sldId id="270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5872"/>
  </p:normalViewPr>
  <p:slideViewPr>
    <p:cSldViewPr snapToGrid="0">
      <p:cViewPr varScale="1">
        <p:scale>
          <a:sx n="67" d="100"/>
          <a:sy n="67" d="100"/>
        </p:scale>
        <p:origin x="4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algn="l"/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/>
      <dgm:spPr>
        <a:solidFill>
          <a:schemeClr val="bg2">
            <a:lumMod val="75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pPr algn="l"/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124217" custScaleY="376725" custLinFactX="21339" custLinFactNeighborX="100000" custLinFactNeighborY="88197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0"/>
          <a:ext cx="7757844" cy="1589610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60363" y="77598"/>
        <a:ext cx="7602648" cy="14344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22111"/>
          <a:ext cx="7757844" cy="1480269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55026" y="94372"/>
        <a:ext cx="7613322" cy="13357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0" y="48222"/>
          <a:ext cx="4563446" cy="879815"/>
        </a:xfrm>
        <a:prstGeom prst="roundRect">
          <a:avLst/>
        </a:prstGeom>
        <a:solidFill>
          <a:schemeClr val="bg2">
            <a:lumMod val="75000"/>
          </a:schemeClr>
        </a:solidFill>
        <a:ln w="19050" cap="rnd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sp:txBody>
      <dsp:txXfrm>
        <a:off x="42949" y="91171"/>
        <a:ext cx="4477548" cy="79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285D-7473-1595-2394-8915DD82C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6888" y="1365954"/>
            <a:ext cx="7197726" cy="1546579"/>
          </a:xfrm>
        </p:spPr>
        <p:txBody>
          <a:bodyPr/>
          <a:lstStyle/>
          <a:p>
            <a:r>
              <a:rPr lang="en-FR" b="1" dirty="0">
                <a:latin typeface="+mn-lt"/>
                <a:cs typeface="Arial" panose="020B0604020202020204" pitchFamily="34" charset="0"/>
              </a:rPr>
              <a:t>Qui veut peut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8CB65-EA8F-1ADA-6005-86AD4754C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6266" y="3310468"/>
            <a:ext cx="7197726" cy="1405467"/>
          </a:xfrm>
        </p:spPr>
        <p:txBody>
          <a:bodyPr/>
          <a:lstStyle/>
          <a:p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FR" dirty="0">
                <a:cs typeface="Arial" panose="020B0604020202020204" pitchFamily="34" charset="0"/>
              </a:rPr>
              <a:t>vizualisation</a:t>
            </a:r>
            <a:b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K. 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73102-0F29-AAB9-387F-EC8E6FB7AF38}"/>
              </a:ext>
            </a:extLst>
          </p:cNvPr>
          <p:cNvSpPr txBox="1"/>
          <p:nvPr/>
        </p:nvSpPr>
        <p:spPr>
          <a:xfrm>
            <a:off x="112888" y="6355642"/>
            <a:ext cx="4955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400" dirty="0"/>
              <a:t>Amélie ROUX, Yassmine BOUZID, Céline KRICHANE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9FE76-87C2-584C-7876-FFFD3F8D7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492" y="4075288"/>
            <a:ext cx="1460500" cy="146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AFCDC-637C-3777-30BD-3663E3CE0640}"/>
              </a:ext>
            </a:extLst>
          </p:cNvPr>
          <p:cNvSpPr txBox="1"/>
          <p:nvPr/>
        </p:nvSpPr>
        <p:spPr>
          <a:xfrm>
            <a:off x="6096000" y="2810112"/>
            <a:ext cx="5655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Réalisation d’une application intéractive </a:t>
            </a:r>
          </a:p>
        </p:txBody>
      </p:sp>
    </p:spTree>
    <p:extLst>
      <p:ext uri="{BB962C8B-B14F-4D97-AF65-F5344CB8AC3E}">
        <p14:creationId xmlns:p14="http://schemas.microsoft.com/office/powerpoint/2010/main" val="110135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C58559-3AE3-E327-56AD-4A023590C8D6}"/>
              </a:ext>
            </a:extLst>
          </p:cNvPr>
          <p:cNvSpPr txBox="1"/>
          <p:nvPr/>
        </p:nvSpPr>
        <p:spPr>
          <a:xfrm>
            <a:off x="900450" y="1473068"/>
            <a:ext cx="1025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cs typeface="Arial" panose="020B0604020202020204" pitchFamily="34" charset="0"/>
              </a:rPr>
              <a:t>Nous avons décidé d’utiliser le machine learning afin d’avoir une étude plus précise et d’étudier les </a:t>
            </a:r>
            <a:r>
              <a:rPr lang="fr-FR" dirty="0">
                <a:cs typeface="Arial" panose="020B0604020202020204" pitchFamily="34" charset="0"/>
              </a:rPr>
              <a:t>potentielles </a:t>
            </a:r>
            <a:r>
              <a:rPr lang="en-FR" dirty="0">
                <a:cs typeface="Arial" panose="020B0604020202020204" pitchFamily="34" charset="0"/>
              </a:rPr>
              <a:t>variables explicatives.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78B66C-1ABC-09F4-230C-4E65763B7985}"/>
              </a:ext>
            </a:extLst>
          </p:cNvPr>
          <p:cNvSpPr/>
          <p:nvPr/>
        </p:nvSpPr>
        <p:spPr>
          <a:xfrm>
            <a:off x="951194" y="2889442"/>
            <a:ext cx="3520657" cy="127839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Le grand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nombre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variables rend très difficile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l'analyse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!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va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donc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passer à de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l'apprentissage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automatiqu</a:t>
            </a:r>
            <a:r>
              <a:rPr lang="en-GB" sz="1600" dirty="0" err="1">
                <a:cs typeface="Arial" panose="020B0604020202020204" pitchFamily="34" charset="0"/>
              </a:rPr>
              <a:t>e</a:t>
            </a:r>
            <a:r>
              <a:rPr lang="en-GB" sz="1600" dirty="0">
                <a:cs typeface="Arial" panose="020B0604020202020204" pitchFamily="34" charset="0"/>
              </a:rPr>
              <a:t>.</a:t>
            </a:r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491" y="2249266"/>
            <a:ext cx="6080188" cy="383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4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63B135-52F0-A0AD-0B46-8D529D316272}"/>
              </a:ext>
            </a:extLst>
          </p:cNvPr>
          <p:cNvSpPr txBox="1"/>
          <p:nvPr/>
        </p:nvSpPr>
        <p:spPr>
          <a:xfrm>
            <a:off x="850828" y="1440534"/>
            <a:ext cx="4447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</a:t>
            </a:r>
            <a:r>
              <a:rPr lang="en-FR" b="1" dirty="0"/>
              <a:t>éalisation d’un Random Forest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00BD41D-BB1C-FD96-B764-E6BFBAF9B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94" y="1907199"/>
            <a:ext cx="10204486" cy="4522175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DA92B56E-9285-F246-6692-4124FFE70BD5}"/>
              </a:ext>
            </a:extLst>
          </p:cNvPr>
          <p:cNvSpPr/>
          <p:nvPr/>
        </p:nvSpPr>
        <p:spPr>
          <a:xfrm>
            <a:off x="5145349" y="4895890"/>
            <a:ext cx="5486004" cy="68195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400" dirty="0">
                <a:cs typeface="Arial" panose="020B0604020202020204" pitchFamily="34" charset="0"/>
              </a:rPr>
              <a:t>Le Random Forest, </a:t>
            </a:r>
            <a:r>
              <a:rPr lang="en-GB" sz="1400" dirty="0" err="1">
                <a:cs typeface="Arial" panose="020B0604020202020204" pitchFamily="34" charset="0"/>
              </a:rPr>
              <a:t>permet</a:t>
            </a:r>
            <a:r>
              <a:rPr lang="en-GB" sz="1400" dirty="0">
                <a:cs typeface="Arial" panose="020B0604020202020204" pitchFamily="34" charset="0"/>
              </a:rPr>
              <a:t> de determiner les “variables </a:t>
            </a:r>
            <a:r>
              <a:rPr lang="en-GB" sz="1400" dirty="0" err="1">
                <a:cs typeface="Arial" panose="020B0604020202020204" pitchFamily="34" charset="0"/>
              </a:rPr>
              <a:t>importantes</a:t>
            </a:r>
            <a:r>
              <a:rPr lang="en-GB" sz="1400" dirty="0">
                <a:cs typeface="Arial" panose="020B0604020202020204" pitchFamily="34" charset="0"/>
              </a:rPr>
              <a:t>”. Nous </a:t>
            </a:r>
            <a:r>
              <a:rPr lang="en-GB" sz="1400" dirty="0" err="1">
                <a:cs typeface="Arial" panose="020B0604020202020204" pitchFamily="34" charset="0"/>
              </a:rPr>
              <a:t>avons</a:t>
            </a:r>
            <a:r>
              <a:rPr lang="en-GB" sz="1400" dirty="0">
                <a:cs typeface="Arial" panose="020B0604020202020204" pitchFamily="34" charset="0"/>
              </a:rPr>
              <a:t> ensuite </a:t>
            </a:r>
            <a:r>
              <a:rPr lang="en-GB" sz="1400" dirty="0" err="1">
                <a:cs typeface="Arial" panose="020B0604020202020204" pitchFamily="34" charset="0"/>
              </a:rPr>
              <a:t>créer</a:t>
            </a:r>
            <a:r>
              <a:rPr lang="en-GB" sz="1400" dirty="0">
                <a:cs typeface="Arial" panose="020B0604020202020204" pitchFamily="34" charset="0"/>
              </a:rPr>
              <a:t> model_rf2, avec </a:t>
            </a:r>
            <a:r>
              <a:rPr lang="en-GB" sz="1400" dirty="0" err="1">
                <a:cs typeface="Arial" panose="020B0604020202020204" pitchFamily="34" charset="0"/>
              </a:rPr>
              <a:t>ces</a:t>
            </a:r>
            <a:r>
              <a:rPr lang="en-GB" sz="1400" dirty="0">
                <a:cs typeface="Arial" panose="020B0604020202020204" pitchFamily="34" charset="0"/>
              </a:rPr>
              <a:t> </a:t>
            </a:r>
            <a:r>
              <a:rPr lang="en-GB" sz="1400" b="0" i="0" dirty="0">
                <a:effectLst/>
                <a:cs typeface="Arial" panose="020B0604020202020204" pitchFamily="34" charset="0"/>
              </a:rPr>
              <a:t> 9 variable.</a:t>
            </a:r>
            <a:endParaRPr lang="en-FR" sz="1400" dirty="0"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08721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6EF811-B104-8532-842B-136E80B02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044" y="2924592"/>
            <a:ext cx="4367768" cy="3014094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899A9E-BBD7-550D-17FD-7BCE046BC9C2}"/>
              </a:ext>
            </a:extLst>
          </p:cNvPr>
          <p:cNvSpPr/>
          <p:nvPr/>
        </p:nvSpPr>
        <p:spPr>
          <a:xfrm>
            <a:off x="3300928" y="1561378"/>
            <a:ext cx="5486004" cy="120087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sz="1600" dirty="0">
                <a:cs typeface="Arial" panose="020B0604020202020204" pitchFamily="34" charset="0"/>
              </a:rPr>
              <a:t>Comparaison de la performance des 2 modèles. On remarque une légère amélioration de la précision ( visible surtout pour les métriques) du model_rf2, ce qui est attendu.</a:t>
            </a:r>
            <a:endParaRPr lang="en-FR" sz="1600" dirty="0"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53D483-DA58-0938-31F5-078B73E9F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62085"/>
            <a:ext cx="4300970" cy="18345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97214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592B7B5-E025-6BCC-5DD8-34B3937ED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1742" y="1489257"/>
            <a:ext cx="4089018" cy="222345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A8E2D0-3753-17B7-B059-E7935DFBB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496" y="3993704"/>
            <a:ext cx="4186645" cy="25649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70CC58-023C-CD41-D306-A868FB27C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461" y="3987406"/>
            <a:ext cx="4115299" cy="2571264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1EA42E-FFA7-9267-E4B1-7903485B6147}"/>
              </a:ext>
            </a:extLst>
          </p:cNvPr>
          <p:cNvCxnSpPr>
            <a:cxnSpLocks/>
          </p:cNvCxnSpPr>
          <p:nvPr/>
        </p:nvCxnSpPr>
        <p:spPr>
          <a:xfrm flipV="1">
            <a:off x="5546146" y="1731337"/>
            <a:ext cx="849990" cy="1194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53A18A3-C8DC-2765-8985-654CFA0E0D08}"/>
              </a:ext>
            </a:extLst>
          </p:cNvPr>
          <p:cNvCxnSpPr>
            <a:cxnSpLocks/>
          </p:cNvCxnSpPr>
          <p:nvPr/>
        </p:nvCxnSpPr>
        <p:spPr>
          <a:xfrm flipH="1">
            <a:off x="2910437" y="3410712"/>
            <a:ext cx="2109619" cy="670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Visualisation des variables importantes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DA5D180-1B3C-4E72-75F7-BFA909DC669F}"/>
              </a:ext>
            </a:extLst>
          </p:cNvPr>
          <p:cNvSpPr/>
          <p:nvPr/>
        </p:nvSpPr>
        <p:spPr>
          <a:xfrm>
            <a:off x="1801710" y="1670174"/>
            <a:ext cx="4169431" cy="207593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 err="1">
                <a:effectLst/>
                <a:cs typeface="Arial" panose="020B0604020202020204" pitchFamily="34" charset="0"/>
              </a:rPr>
              <a:t>Ici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l’idée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visualiser/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illustrer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pourquoi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variables qui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sélectionnées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.</a:t>
            </a:r>
          </a:p>
          <a:p>
            <a:pPr algn="just"/>
            <a:endParaRPr lang="en-GB" sz="1600" b="0" i="0" dirty="0">
              <a:effectLst/>
              <a:cs typeface="Arial" panose="020B0604020202020204" pitchFamily="34" charset="0"/>
            </a:endParaRP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exemple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voit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que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l’echec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le plus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souvent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lié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à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une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fréquence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élévée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sorties entre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amis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laissant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moins</a:t>
            </a:r>
            <a:r>
              <a:rPr lang="en-GB" sz="1600" dirty="0">
                <a:cs typeface="Arial" panose="020B0604020202020204" pitchFamily="34" charset="0"/>
              </a:rPr>
              <a:t> de temps à </a:t>
            </a:r>
            <a:r>
              <a:rPr lang="en-GB" sz="1600" dirty="0" err="1">
                <a:cs typeface="Arial" panose="020B0604020202020204" pitchFamily="34" charset="0"/>
              </a:rPr>
              <a:t>l’élève</a:t>
            </a:r>
            <a:r>
              <a:rPr lang="en-GB" sz="1600" dirty="0">
                <a:cs typeface="Arial" panose="020B0604020202020204" pitchFamily="34" charset="0"/>
              </a:rPr>
              <a:t> pour reviser…</a:t>
            </a:r>
            <a:endParaRPr lang="en-FR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058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D6F2AB-036A-5867-D338-EBBBCE552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194" y="1522043"/>
            <a:ext cx="1242443" cy="490188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173632-8F18-9A07-D281-F22361B6B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149" y="1522043"/>
            <a:ext cx="6029043" cy="490544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5BD50EF-6B01-2437-C8D8-ABAEAE9C1718}"/>
              </a:ext>
            </a:extLst>
          </p:cNvPr>
          <p:cNvSpPr/>
          <p:nvPr/>
        </p:nvSpPr>
        <p:spPr>
          <a:xfrm>
            <a:off x="8469086" y="1757939"/>
            <a:ext cx="2773680" cy="154577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fr-FR" sz="1600" dirty="0"/>
              <a:t>Toute cette analyse nous permet finalement d’arriver, grâce à l’identification des variables explicatives, à prédire la note !!</a:t>
            </a:r>
            <a:br>
              <a:rPr lang="fr-FR" sz="1600" dirty="0"/>
            </a:br>
            <a:br>
              <a:rPr lang="fr-FR" sz="1600" dirty="0"/>
            </a:br>
            <a:br>
              <a:rPr lang="fr-FR" sz="1600" dirty="0"/>
            </a:br>
            <a:endParaRPr lang="fr-FR" sz="1600" dirty="0"/>
          </a:p>
          <a:p>
            <a:pPr algn="just"/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961D2B7-44D9-36B9-D5AE-885EEE13E6F9}"/>
              </a:ext>
            </a:extLst>
          </p:cNvPr>
          <p:cNvSpPr/>
          <p:nvPr/>
        </p:nvSpPr>
        <p:spPr>
          <a:xfrm>
            <a:off x="8504054" y="3718448"/>
            <a:ext cx="2769594" cy="1739377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fr-FR" sz="1600" dirty="0"/>
              <a:t>Il suffit simplement de régler le curseur pour chacune des variables afin d’espérer avoir la prédiction la plus précise de la note que pourrait obtenir l'étudiant !</a:t>
            </a:r>
            <a:endParaRPr lang="en-FR" sz="1600" dirty="0">
              <a:cs typeface="Arial" panose="020B0604020202020204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721181-8265-455D-9B58-64468A9C0620}"/>
              </a:ext>
            </a:extLst>
          </p:cNvPr>
          <p:cNvCxnSpPr>
            <a:cxnSpLocks/>
          </p:cNvCxnSpPr>
          <p:nvPr/>
        </p:nvCxnSpPr>
        <p:spPr>
          <a:xfrm flipH="1">
            <a:off x="5072743" y="3777343"/>
            <a:ext cx="3309257" cy="870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2FC488-C1F8-C1A6-F881-04C0E6FB1923}"/>
              </a:ext>
            </a:extLst>
          </p:cNvPr>
          <p:cNvCxnSpPr>
            <a:cxnSpLocks/>
          </p:cNvCxnSpPr>
          <p:nvPr/>
        </p:nvCxnSpPr>
        <p:spPr>
          <a:xfrm flipH="1" flipV="1">
            <a:off x="1717675" y="1981200"/>
            <a:ext cx="6751411" cy="16169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DCCD9F03-04A4-8E08-9F14-9E2F5AB68666}"/>
              </a:ext>
            </a:extLst>
          </p:cNvPr>
          <p:cNvSpPr/>
          <p:nvPr/>
        </p:nvSpPr>
        <p:spPr>
          <a:xfrm>
            <a:off x="5098823" y="3800284"/>
            <a:ext cx="1089394" cy="3489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Prédiction</a:t>
            </a:r>
          </a:p>
        </p:txBody>
      </p:sp>
    </p:spTree>
    <p:extLst>
      <p:ext uri="{BB962C8B-B14F-4D97-AF65-F5344CB8AC3E}">
        <p14:creationId xmlns:p14="http://schemas.microsoft.com/office/powerpoint/2010/main" val="1265880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C2D890-828E-8D14-3B8C-200E1513A841}"/>
              </a:ext>
            </a:extLst>
          </p:cNvPr>
          <p:cNvSpPr txBox="1"/>
          <p:nvPr/>
        </p:nvSpPr>
        <p:spPr>
          <a:xfrm>
            <a:off x="1185182" y="1642505"/>
            <a:ext cx="9688285" cy="44012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En conclusion,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l'idée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>
                <a:effectLst/>
                <a:cs typeface="Arial" panose="020B0604020202020204" pitchFamily="34" charset="0"/>
              </a:rPr>
              <a:t>‘Qui </a:t>
            </a:r>
            <a:r>
              <a:rPr lang="en-GB" sz="2000" i="1" dirty="0" err="1">
                <a:cs typeface="Arial" panose="020B0604020202020204" pitchFamily="34" charset="0"/>
              </a:rPr>
              <a:t>V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eut</a:t>
            </a:r>
            <a:r>
              <a:rPr lang="en-GB" sz="2000" i="1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Peut</a:t>
            </a:r>
            <a:r>
              <a:rPr lang="en-GB" sz="2000" dirty="0">
                <a:cs typeface="Arial" panose="020B0604020202020204" pitchFamily="34" charset="0"/>
              </a:rPr>
              <a:t>,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nuancée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analyse. Bien que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personnel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soient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importants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examen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graphique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modèle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machine learning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révèlent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l'influence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significative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socio-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démographiques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la performance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académique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ne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dépend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uniquement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individuel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mais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aussi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variables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telles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échecs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antérieurs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l'absentéisme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l'âge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activités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extra-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niveau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d'éducation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mère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Ainsi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, qui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veut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ne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pas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toujours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! </a:t>
            </a:r>
            <a:r>
              <a:rPr lang="en-GB" sz="2000" i="0" dirty="0">
                <a:effectLst/>
                <a:cs typeface="Arial" panose="020B0604020202020204" pitchFamily="34" charset="0"/>
              </a:rPr>
              <a:t>Des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indépendants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parents, influent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directement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=&gt; Il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essentiel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d'adapter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systèmes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éducatif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pour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atténuer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inégalités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éviter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leur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perpétuation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.</a:t>
            </a:r>
            <a:endParaRPr lang="en-FR" sz="2000" dirty="0"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33554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94" y="274320"/>
            <a:ext cx="10204486" cy="1068881"/>
          </a:xfrm>
          <a:ln w="1905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en-FR" sz="3000" b="1" dirty="0">
                <a:latin typeface="+mn-lt"/>
                <a:cs typeface="Arial" panose="020B0604020202020204" pitchFamily="34" charset="0"/>
              </a:rPr>
              <a:t>SOMMAIRE</a:t>
            </a:r>
            <a:r>
              <a:rPr lang="en-FR" sz="3800" dirty="0"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D1CEE-8597-B078-92FC-14857C9BE134}"/>
              </a:ext>
            </a:extLst>
          </p:cNvPr>
          <p:cNvSpPr txBox="1"/>
          <p:nvPr/>
        </p:nvSpPr>
        <p:spPr>
          <a:xfrm>
            <a:off x="951194" y="1951637"/>
            <a:ext cx="81316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2400" dirty="0">
                <a:cs typeface="Arial" panose="020B0604020202020204" pitchFamily="34" charset="0"/>
              </a:rPr>
              <a:t>P</a:t>
            </a:r>
            <a:r>
              <a:rPr lang="en-FR" sz="2400" dirty="0">
                <a:cs typeface="Arial" panose="020B0604020202020204" pitchFamily="34" charset="0"/>
              </a:rPr>
              <a:t>résentation du sujet et de la base de données</a:t>
            </a:r>
            <a:br>
              <a:rPr lang="fr-FR" sz="2400" dirty="0">
                <a:cs typeface="Arial" panose="020B0604020202020204" pitchFamily="34" charset="0"/>
              </a:rPr>
            </a:b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Analyse des variables :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fr-FR" sz="2400" dirty="0">
                <a:cs typeface="Arial" panose="020B0604020202020204" pitchFamily="34" charset="0"/>
              </a:rPr>
              <a:t>Comparaison des deux lycées</a:t>
            </a: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Machine Learning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Visualisation des variables du modèles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Prédiction </a:t>
            </a: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Conslusion</a:t>
            </a:r>
          </a:p>
          <a:p>
            <a:pPr marL="571500" indent="-571500">
              <a:buFont typeface="+mj-lt"/>
              <a:buAutoNum type="romanUcPeriod"/>
            </a:pPr>
            <a:endParaRPr lang="en-FR" sz="2800" dirty="0">
              <a:cs typeface="Arial" panose="020B0604020202020204" pitchFamily="34" charset="0"/>
            </a:endParaRPr>
          </a:p>
          <a:p>
            <a:endParaRPr lang="fr-FR" sz="2800" dirty="0">
              <a:cs typeface="Arial" panose="020B0604020202020204" pitchFamily="34" charset="0"/>
            </a:endParaRPr>
          </a:p>
          <a:p>
            <a:endParaRPr lang="en-FR" sz="2800" dirty="0">
              <a:cs typeface="Arial" panose="020B0604020202020204" pitchFamily="34" charset="0"/>
            </a:endParaRPr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FB06585D-6AF2-9F6A-E52A-CDA0D0B98290}"/>
              </a:ext>
            </a:extLst>
          </p:cNvPr>
          <p:cNvSpPr/>
          <p:nvPr/>
        </p:nvSpPr>
        <p:spPr>
          <a:xfrm>
            <a:off x="7603999" y="3300335"/>
            <a:ext cx="3783440" cy="237064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Sur l’interface, i</a:t>
            </a:r>
            <a:r>
              <a:rPr lang="en-FR" dirty="0"/>
              <a:t>l suffit de cliquer sur la partie</a:t>
            </a:r>
            <a:r>
              <a:rPr lang="fr-FR" dirty="0"/>
              <a:t> du sommaire</a:t>
            </a:r>
            <a:r>
              <a:rPr lang="en-FR" dirty="0"/>
              <a:t> qui vous intéresse pour directement y accéder</a:t>
            </a:r>
            <a:r>
              <a:rPr lang="fr-FR" dirty="0"/>
              <a:t>!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660755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2603AE1-AE72-112E-8514-CC985181BCA5}"/>
              </a:ext>
            </a:extLst>
          </p:cNvPr>
          <p:cNvSpPr txBox="1"/>
          <p:nvPr/>
        </p:nvSpPr>
        <p:spPr>
          <a:xfrm>
            <a:off x="11424356" y="-891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R" dirty="0"/>
          </a:p>
        </p:txBody>
      </p:sp>
      <p:graphicFrame>
        <p:nvGraphicFramePr>
          <p:cNvPr id="3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023187"/>
              </p:ext>
            </p:extLst>
          </p:nvPr>
        </p:nvGraphicFramePr>
        <p:xfrm>
          <a:off x="1891749" y="1814546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3000" b="1" dirty="0" err="1">
                <a:latin typeface="+mn-lt"/>
                <a:cs typeface="Arial" panose="020B0604020202020204" pitchFamily="34" charset="0"/>
              </a:rPr>
              <a:t>Peut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-on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réellement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accomplir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ce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que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l'on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souhaite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?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Flèche vers le bas 4"/>
          <p:cNvSpPr/>
          <p:nvPr/>
        </p:nvSpPr>
        <p:spPr>
          <a:xfrm>
            <a:off x="5824728" y="3686033"/>
            <a:ext cx="612648" cy="493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9343783"/>
              </p:ext>
            </p:extLst>
          </p:nvPr>
        </p:nvGraphicFramePr>
        <p:xfrm>
          <a:off x="1891749" y="4430560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26267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4125D3-7201-CBAC-3219-3B850652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573" y="2295885"/>
            <a:ext cx="5067320" cy="226623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EBBF6A-C6B2-2E03-1A03-1187D60FB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974" y="4729988"/>
            <a:ext cx="5094834" cy="1831898"/>
          </a:xfrm>
          <a:prstGeom prst="rect">
            <a:avLst/>
          </a:prstGeom>
        </p:spPr>
      </p:pic>
      <p:graphicFrame>
        <p:nvGraphicFramePr>
          <p:cNvPr id="15" name="Content Placeholder 8">
            <a:extLst>
              <a:ext uri="{FF2B5EF4-FFF2-40B4-BE49-F238E27FC236}">
                <a16:creationId xmlns:a16="http://schemas.microsoft.com/office/drawing/2014/main" id="{F1B07748-4A46-3D7E-F136-9C6E6816F0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0082350"/>
              </p:ext>
            </p:extLst>
          </p:nvPr>
        </p:nvGraphicFramePr>
        <p:xfrm>
          <a:off x="6694343" y="1506598"/>
          <a:ext cx="4563446" cy="928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C0A4672-9209-641A-CAFE-01753988A617}"/>
              </a:ext>
            </a:extLst>
          </p:cNvPr>
          <p:cNvCxnSpPr>
            <a:cxnSpLocks/>
          </p:cNvCxnSpPr>
          <p:nvPr/>
        </p:nvCxnSpPr>
        <p:spPr>
          <a:xfrm flipH="1">
            <a:off x="1581010" y="3379707"/>
            <a:ext cx="6502286" cy="177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7B3DB1-1108-7173-0026-8B1E01ECF265}"/>
              </a:ext>
            </a:extLst>
          </p:cNvPr>
          <p:cNvCxnSpPr>
            <a:cxnSpLocks/>
          </p:cNvCxnSpPr>
          <p:nvPr/>
        </p:nvCxnSpPr>
        <p:spPr>
          <a:xfrm flipH="1">
            <a:off x="3770490" y="3429000"/>
            <a:ext cx="4312806" cy="2260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loud Callout 3">
            <a:extLst>
              <a:ext uri="{FF2B5EF4-FFF2-40B4-BE49-F238E27FC236}">
                <a16:creationId xmlns:a16="http://schemas.microsoft.com/office/drawing/2014/main" id="{D4511100-1669-AE31-350D-C56811767097}"/>
              </a:ext>
            </a:extLst>
          </p:cNvPr>
          <p:cNvSpPr/>
          <p:nvPr/>
        </p:nvSpPr>
        <p:spPr>
          <a:xfrm>
            <a:off x="7386758" y="3468363"/>
            <a:ext cx="4176889" cy="172720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  </a:t>
            </a:r>
          </a:p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les variables qui nous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intéressent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avoir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l’explication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détaillée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!</a:t>
            </a:r>
            <a:b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</a:b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</a:t>
            </a:r>
            <a:endParaRPr lang="en-GB" sz="16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32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08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A98FE0-E959-B045-86A1-9DCE590193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961" y="2048257"/>
            <a:ext cx="5771391" cy="421868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CD2B4A-B7D9-953D-AEB7-6A61C11B1332}"/>
              </a:ext>
            </a:extLst>
          </p:cNvPr>
          <p:cNvSpPr txBox="1"/>
          <p:nvPr/>
        </p:nvSpPr>
        <p:spPr>
          <a:xfrm>
            <a:off x="781959" y="1631204"/>
            <a:ext cx="10628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Ici vous pourriez avoir une idée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l’ordre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 de grandeur des variables de la base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données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. </a:t>
            </a:r>
            <a:endParaRPr lang="en-FR" dirty="0"/>
          </a:p>
          <a:p>
            <a:endParaRPr lang="en-FR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BFF974-1F06-0359-5936-7917683CBDBA}"/>
              </a:ext>
            </a:extLst>
          </p:cNvPr>
          <p:cNvCxnSpPr>
            <a:cxnSpLocks/>
          </p:cNvCxnSpPr>
          <p:nvPr/>
        </p:nvCxnSpPr>
        <p:spPr>
          <a:xfrm flipH="1" flipV="1">
            <a:off x="3341511" y="2630311"/>
            <a:ext cx="3702756" cy="1952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28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</a:p>
        </p:txBody>
      </p:sp>
      <p:sp>
        <p:nvSpPr>
          <p:cNvPr id="6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6687354" y="2789195"/>
            <a:ext cx="5207204" cy="2472620"/>
          </a:xfrm>
          <a:prstGeom prst="cloudCallou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GB" sz="1600" kern="1200" dirty="0">
              <a:solidFill>
                <a:prstClr val="white"/>
              </a:solidFill>
              <a:cs typeface="Arial" panose="020B0604020202020204" pitchFamily="34" charset="0"/>
            </a:endParaRPr>
          </a:p>
          <a:p>
            <a:pPr algn="just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ensuite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cliquer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sur le 3e onglet de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G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raphiques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obtenir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une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présentation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visuelle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des variables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sélectionnées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function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fréquence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et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plage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 la note G3. </a:t>
            </a:r>
            <a:endParaRPr lang="en-FR" sz="1600" kern="12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8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AB0BA-D2CA-6C3F-ED2D-D10D663C1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8198" y="2011454"/>
            <a:ext cx="5323739" cy="22407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A6E39F-ADF4-C0D5-0D9A-C899B2733FDD}"/>
              </a:ext>
            </a:extLst>
          </p:cNvPr>
          <p:cNvSpPr txBox="1"/>
          <p:nvPr/>
        </p:nvSpPr>
        <p:spPr>
          <a:xfrm>
            <a:off x="835025" y="1365364"/>
            <a:ext cx="10131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Dans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cette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étude, les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données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été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collectées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auprès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 deux écoles, Gabriel Pereira (GP) et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Mousinho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 Silveira (MS).</a:t>
            </a:r>
            <a:endParaRPr lang="en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F29F31-D159-9C3D-6721-F8767413C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98" y="4093051"/>
            <a:ext cx="5833982" cy="2318332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EF7024-376B-6D78-7E6F-67317A09DF78}"/>
              </a:ext>
            </a:extLst>
          </p:cNvPr>
          <p:cNvSpPr/>
          <p:nvPr/>
        </p:nvSpPr>
        <p:spPr>
          <a:xfrm>
            <a:off x="262018" y="2242340"/>
            <a:ext cx="5833982" cy="154051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Pour comparer les notes dans les deux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établissements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, nous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proposons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et le boxplot ci-dessous. Pour rappel, G1 correspond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à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la note du T1, G2 du T2, et G3 la note T3.</a:t>
            </a:r>
            <a:r>
              <a:rPr lang="en-GB" sz="1600" dirty="0"/>
              <a:t> D</a:t>
            </a:r>
            <a:r>
              <a:rPr lang="en-FR" sz="1600" dirty="0"/>
              <a:t>’après ces observations,  les notes des élèves de GP semblent meilleures que MS.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44C36D7-6E32-D62D-8FC3-260E8E8B017A}"/>
              </a:ext>
            </a:extLst>
          </p:cNvPr>
          <p:cNvSpPr/>
          <p:nvPr/>
        </p:nvSpPr>
        <p:spPr>
          <a:xfrm>
            <a:off x="6368197" y="4560865"/>
            <a:ext cx="5323739" cy="1593343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</a:rPr>
              <a:t>Le boxplot nous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comparer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différents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éléments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statistiques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telles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la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médiane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, les quartiles,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l'étendue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des notes,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tandis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permettra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la proportion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d'étudiants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dans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chaque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intervalle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notes.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71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668F78-6292-1630-CC77-F69F8DD1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73" y="4183034"/>
            <a:ext cx="4372156" cy="24446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F11270-72DA-8475-9D0A-76A128D0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288" y="1525281"/>
            <a:ext cx="4400993" cy="24672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DBE235-CD23-104D-26F7-EF9225D29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473" y="1515442"/>
            <a:ext cx="4400993" cy="2477062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0515520-8C4B-6427-F6FE-505C3F1622BC}"/>
              </a:ext>
            </a:extLst>
          </p:cNvPr>
          <p:cNvSpPr/>
          <p:nvPr/>
        </p:nvSpPr>
        <p:spPr>
          <a:xfrm>
            <a:off x="6207288" y="5058431"/>
            <a:ext cx="4400993" cy="69385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FR" sz="1600" dirty="0"/>
              <a:t>Nos graphiques montrent qu’en effet, le lycée GP est académiquement meilleure que le lycée MS.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860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6AEA22-F70E-3454-B91C-1E93FD3F434F}"/>
              </a:ext>
            </a:extLst>
          </p:cNvPr>
          <p:cNvSpPr txBox="1"/>
          <p:nvPr/>
        </p:nvSpPr>
        <p:spPr>
          <a:xfrm>
            <a:off x="951193" y="1425321"/>
            <a:ext cx="10204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600" dirty="0">
                <a:latin typeface="+mj-lt"/>
                <a:cs typeface="Arial" panose="020B0604020202020204" pitchFamily="34" charset="0"/>
              </a:rPr>
              <a:t>Nous pensons généralement que l’éducation a une infl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e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nce sur l’éducation des enfants, c’est pourquoi nous avons décidé de nous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 y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 intérésser. 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 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C’est d’ailleurs ce que nos graphiques nous ont montrés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: on peut voir ici l’association entre l’education de la mère et son type d’emploi.</a:t>
            </a:r>
          </a:p>
          <a:p>
            <a:endParaRPr lang="en-FR" sz="16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5FCAEBD-BE02-0B40-00D7-A33F004B7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902" y="2584659"/>
            <a:ext cx="9239068" cy="3649662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Influence des parents : métier – éducation </a:t>
            </a:r>
          </a:p>
        </p:txBody>
      </p:sp>
    </p:spTree>
    <p:extLst>
      <p:ext uri="{BB962C8B-B14F-4D97-AF65-F5344CB8AC3E}">
        <p14:creationId xmlns:p14="http://schemas.microsoft.com/office/powerpoint/2010/main" val="296237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B9287864-A3C7-B0CF-9B9C-B1EE1D6A6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4110" y="2175230"/>
            <a:ext cx="7249104" cy="2873649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B9AC6E3-451F-B832-6610-9304E0E1B042}"/>
              </a:ext>
            </a:extLst>
          </p:cNvPr>
          <p:cNvSpPr txBox="1"/>
          <p:nvPr/>
        </p:nvSpPr>
        <p:spPr>
          <a:xfrm>
            <a:off x="951194" y="1743111"/>
            <a:ext cx="1020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>
                <a:cs typeface="Arial" panose="020B0604020202020204" pitchFamily="34" charset="0"/>
              </a:rPr>
              <a:t>L’ </a:t>
            </a:r>
            <a:r>
              <a:rPr lang="en-GB" sz="1600" b="1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influence des parents pour chacun des deux lycées: </a:t>
            </a:r>
            <a:endParaRPr lang="en-GB" sz="1600" b="1" dirty="0">
              <a:cs typeface="Arial" panose="020B0604020202020204" pitchFamily="34" charset="0"/>
            </a:endParaRPr>
          </a:p>
          <a:p>
            <a:endParaRPr lang="en-GB" sz="1600" dirty="0"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4110" y="5309791"/>
            <a:ext cx="7249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i="1" dirty="0" err="1">
                <a:cs typeface="Arial" panose="020B0604020202020204" pitchFamily="34" charset="0"/>
              </a:rPr>
              <a:t>Ces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graphiques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représentent</a:t>
            </a:r>
            <a:r>
              <a:rPr lang="en-GB" sz="1600" i="1" dirty="0">
                <a:cs typeface="Arial" panose="020B0604020202020204" pitchFamily="34" charset="0"/>
              </a:rPr>
              <a:t> la distribution des </a:t>
            </a:r>
            <a:r>
              <a:rPr lang="en-GB" sz="1600" i="1" dirty="0" err="1">
                <a:cs typeface="Arial" panose="020B0604020202020204" pitchFamily="34" charset="0"/>
              </a:rPr>
              <a:t>différents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niveaux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d’éducation</a:t>
            </a:r>
            <a:r>
              <a:rPr lang="en-GB" sz="1600" i="1" dirty="0">
                <a:cs typeface="Arial" panose="020B0604020202020204" pitchFamily="34" charset="0"/>
              </a:rPr>
              <a:t> de la </a:t>
            </a:r>
            <a:r>
              <a:rPr lang="en-GB" sz="1600" i="1" dirty="0" err="1">
                <a:cs typeface="Arial" panose="020B0604020202020204" pitchFamily="34" charset="0"/>
              </a:rPr>
              <a:t>mère</a:t>
            </a:r>
            <a:r>
              <a:rPr lang="en-GB" sz="1600" i="1" dirty="0">
                <a:cs typeface="Arial" panose="020B0604020202020204" pitchFamily="34" charset="0"/>
              </a:rPr>
              <a:t> pour les deux lycées ( GP </a:t>
            </a:r>
            <a:r>
              <a:rPr lang="en-GB" sz="1600" i="1" dirty="0" err="1">
                <a:cs typeface="Arial" panose="020B0604020202020204" pitchFamily="34" charset="0"/>
              </a:rPr>
              <a:t>en</a:t>
            </a:r>
            <a:r>
              <a:rPr lang="en-GB" sz="1600" i="1" dirty="0">
                <a:cs typeface="Arial" panose="020B0604020202020204" pitchFamily="34" charset="0"/>
              </a:rPr>
              <a:t> bleu et MS </a:t>
            </a:r>
            <a:r>
              <a:rPr lang="en-GB" sz="1600" i="1" dirty="0" err="1">
                <a:cs typeface="Arial" panose="020B0604020202020204" pitchFamily="34" charset="0"/>
              </a:rPr>
              <a:t>en</a:t>
            </a:r>
            <a:r>
              <a:rPr lang="en-GB" sz="1600" i="1" dirty="0">
                <a:cs typeface="Arial" panose="020B0604020202020204" pitchFamily="34" charset="0"/>
              </a:rPr>
              <a:t> violet) </a:t>
            </a:r>
            <a:endParaRPr lang="en-FR" sz="1600" i="1" dirty="0"/>
          </a:p>
        </p:txBody>
      </p:sp>
      <p:sp>
        <p:nvSpPr>
          <p:cNvPr id="7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8793775" y="963434"/>
            <a:ext cx="3246120" cy="2423593"/>
          </a:xfrm>
          <a:prstGeom prst="cloudCallout">
            <a:avLst>
              <a:gd name="adj1" fmla="val -22812"/>
              <a:gd name="adj2" fmla="val 134437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1600" dirty="0">
                <a:cs typeface="Arial" panose="020B0604020202020204" pitchFamily="34" charset="0"/>
              </a:rPr>
              <a:t>Sur </a:t>
            </a:r>
            <a:r>
              <a:rPr lang="en-GB" sz="1600" dirty="0" err="1">
                <a:cs typeface="Arial" panose="020B0604020202020204" pitchFamily="34" charset="0"/>
              </a:rPr>
              <a:t>l’app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vous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pouvez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interesser</a:t>
            </a:r>
            <a:r>
              <a:rPr lang="en-GB" sz="1600" dirty="0">
                <a:cs typeface="Arial" panose="020B0604020202020204" pitchFamily="34" charset="0"/>
              </a:rPr>
              <a:t>:</a:t>
            </a:r>
          </a:p>
          <a:p>
            <a:pPr algn="just"/>
            <a:r>
              <a:rPr lang="en-GB" sz="1600" dirty="0">
                <a:cs typeface="Arial" panose="020B0604020202020204" pitchFamily="34" charset="0"/>
              </a:rPr>
              <a:t>- </a:t>
            </a:r>
            <a:r>
              <a:rPr lang="en-GB" sz="1600" dirty="0" err="1">
                <a:cs typeface="Arial" panose="020B0604020202020204" pitchFamily="34" charset="0"/>
              </a:rPr>
              <a:t>niveau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d’education</a:t>
            </a:r>
            <a:r>
              <a:rPr lang="en-GB" sz="1600" dirty="0">
                <a:cs typeface="Arial" panose="020B0604020202020204" pitchFamily="34" charset="0"/>
              </a:rPr>
              <a:t> du 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marL="285750" indent="-285750" algn="just">
              <a:buFontTx/>
              <a:buChar char="-"/>
            </a:pPr>
            <a:r>
              <a:rPr lang="en-GB" sz="1600" dirty="0">
                <a:cs typeface="Arial" panose="020B0604020202020204" pitchFamily="34" charset="0"/>
              </a:rPr>
              <a:t>du </a:t>
            </a:r>
            <a:r>
              <a:rPr lang="en-GB" sz="1600" dirty="0" err="1">
                <a:cs typeface="Arial" panose="020B0604020202020204" pitchFamily="34" charset="0"/>
              </a:rPr>
              <a:t>métier</a:t>
            </a:r>
            <a:r>
              <a:rPr lang="en-GB" sz="1600" dirty="0">
                <a:cs typeface="Arial" panose="020B0604020202020204" pitchFamily="34" charset="0"/>
              </a:rPr>
              <a:t> de la 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endParaRPr lang="fr-FR" sz="1600" dirty="0">
              <a:cs typeface="Arial" panose="020B0604020202020204" pitchFamily="34" charset="0"/>
            </a:endParaRPr>
          </a:p>
          <a:p>
            <a:pPr algn="just"/>
            <a:r>
              <a:rPr lang="fr-FR" sz="1600" b="1" kern="1200" dirty="0">
                <a:cs typeface="Arial" panose="020B0604020202020204" pitchFamily="34" charset="0"/>
              </a:rPr>
              <a:t>A vous de choisir!</a:t>
            </a:r>
            <a:endParaRPr lang="en-FR" sz="1600" b="1" kern="1200" dirty="0"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FCC9F9F-164B-43F5-CCAB-9714BEC51EAA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Influence des parents : métier – éducation </a:t>
            </a:r>
          </a:p>
        </p:txBody>
      </p:sp>
    </p:spTree>
    <p:extLst>
      <p:ext uri="{BB962C8B-B14F-4D97-AF65-F5344CB8AC3E}">
        <p14:creationId xmlns:p14="http://schemas.microsoft.com/office/powerpoint/2010/main" val="30894221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1038</TotalTime>
  <Words>857</Words>
  <Application>Microsoft Office PowerPoint</Application>
  <PresentationFormat>Grand écran</PresentationFormat>
  <Paragraphs>66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Qui veut peut ?</vt:lpstr>
      <vt:lpstr>SOMMAIRE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 veut peut !</dc:title>
  <dc:creator>Céline KRICHANE</dc:creator>
  <cp:lastModifiedBy>Amelie roux</cp:lastModifiedBy>
  <cp:revision>13</cp:revision>
  <dcterms:created xsi:type="dcterms:W3CDTF">2023-12-09T11:20:07Z</dcterms:created>
  <dcterms:modified xsi:type="dcterms:W3CDTF">2024-01-22T10:55:13Z</dcterms:modified>
</cp:coreProperties>
</file>

<file path=docProps/thumbnail.jpeg>
</file>